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1105" r:id="rId3"/>
    <p:sldId id="1162" r:id="rId4"/>
    <p:sldId id="259" r:id="rId5"/>
    <p:sldId id="1131" r:id="rId6"/>
    <p:sldId id="1141" r:id="rId7"/>
    <p:sldId id="1135" r:id="rId8"/>
    <p:sldId id="1188" r:id="rId9"/>
    <p:sldId id="260" r:id="rId10"/>
    <p:sldId id="1187" r:id="rId11"/>
    <p:sldId id="263" r:id="rId12"/>
    <p:sldId id="267" r:id="rId13"/>
    <p:sldId id="262" r:id="rId14"/>
    <p:sldId id="1159" r:id="rId15"/>
    <p:sldId id="1146" r:id="rId16"/>
    <p:sldId id="1163" r:id="rId17"/>
    <p:sldId id="1164" r:id="rId18"/>
    <p:sldId id="1165" r:id="rId19"/>
    <p:sldId id="1160" r:id="rId20"/>
    <p:sldId id="11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8"/>
    <p:restoredTop sz="96327"/>
  </p:normalViewPr>
  <p:slideViewPr>
    <p:cSldViewPr snapToGrid="0">
      <p:cViewPr varScale="1">
        <p:scale>
          <a:sx n="169" d="100"/>
          <a:sy n="169" d="100"/>
        </p:scale>
        <p:origin x="224" y="2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90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54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34.204.188.58/cgi-bin/similar?query=Deepwal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279D475-25B0-55CC-2F71-248AF7EA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430" y="4561489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79"/>
          <a:stretch/>
        </p:blipFill>
        <p:spPr>
          <a:xfrm>
            <a:off x="9892861" y="37420"/>
            <a:ext cx="2299139" cy="234859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2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 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(Standard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 (Dirty):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0DA6-3FA8-A5DB-D9D0-1569D74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29717"/>
            <a:ext cx="11592339" cy="801065"/>
          </a:xfrm>
        </p:spPr>
        <p:txBody>
          <a:bodyPr>
            <a:noAutofit/>
          </a:bodyPr>
          <a:lstStyle/>
          <a:p>
            <a:pPr algn="l"/>
            <a:r>
              <a:rPr lang="en-US" sz="3200" b="0" i="1" dirty="0">
                <a:solidFill>
                  <a:srgbClr val="181818"/>
                </a:solidFill>
                <a:effectLst/>
                <a:latin typeface="Merriweather" pitchFamily="2" charset="77"/>
              </a:rPr>
              <a:t>It's tough to make predictions, especially about the future </a:t>
            </a:r>
            <a:r>
              <a:rPr lang="en-US" sz="2800" b="0" i="0" dirty="0">
                <a:solidFill>
                  <a:srgbClr val="181818"/>
                </a:solidFill>
                <a:effectLst/>
                <a:latin typeface="Merriweather" pitchFamily="2" charset="77"/>
              </a:rPr>
              <a:t>―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Yogi Berra</a:t>
            </a:r>
            <a:endParaRPr lang="en-US" sz="2800" b="0" i="0" dirty="0">
              <a:solidFill>
                <a:srgbClr val="181818"/>
              </a:solidFill>
              <a:effectLst/>
              <a:latin typeface="Merriweathe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A44B-1F73-72FB-160B-1A925B30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77A1-3BD2-B86A-5453-6E099A5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2ACAC-CBAF-31DC-3A6D-DE5A4B0D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1620151"/>
            <a:ext cx="9462052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07819-CF3E-8E53-2469-B766F9831643}"/>
              </a:ext>
            </a:extLst>
          </p:cNvPr>
          <p:cNvSpPr txBox="1"/>
          <p:nvPr/>
        </p:nvSpPr>
        <p:spPr>
          <a:xfrm>
            <a:off x="896178" y="4376075"/>
            <a:ext cx="1061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Forecasting: short-term predictions are </a:t>
            </a:r>
            <a:r>
              <a:rPr lang="en-US" sz="3200" b="1" dirty="0"/>
              <a:t>easier</a:t>
            </a:r>
            <a:r>
              <a:rPr lang="en-US" sz="3200" dirty="0"/>
              <a:t> than long-term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2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1B804D0B-09C3-189E-58BC-FB77E5AD115B}"/>
              </a:ext>
            </a:extLst>
          </p:cNvPr>
          <p:cNvSpPr/>
          <p:nvPr/>
        </p:nvSpPr>
        <p:spPr>
          <a:xfrm>
            <a:off x="9134777" y="5386939"/>
            <a:ext cx="2973486" cy="1426714"/>
          </a:xfrm>
          <a:prstGeom prst="wedgeRoundRectCallout">
            <a:avLst>
              <a:gd name="adj1" fmla="val 2972"/>
              <a:gd name="adj2" fmla="val -15096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90% of literature published after I went to grad school 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CD410E-05C3-FDD1-24F2-94B84BA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EEC0E-93C8-FF6E-44AF-4B468BCD8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26" y="1812513"/>
            <a:ext cx="5334000" cy="4351338"/>
          </a:xfrm>
        </p:spPr>
        <p:txBody>
          <a:bodyPr/>
          <a:lstStyle/>
          <a:p>
            <a:r>
              <a:rPr lang="en-US" sz="2800" dirty="0" err="1"/>
              <a:t>ProNE</a:t>
            </a:r>
            <a:r>
              <a:rPr lang="en-US" sz="2800" dirty="0"/>
              <a:t> (Context) </a:t>
            </a:r>
            <a:r>
              <a:rPr lang="en-US" dirty="0"/>
              <a:t>&gt;&gt; Specter (Text)</a:t>
            </a:r>
          </a:p>
          <a:p>
            <a:r>
              <a:rPr lang="en-US" dirty="0"/>
              <a:t>E</a:t>
            </a:r>
            <a:r>
              <a:rPr lang="en-US" sz="2800" dirty="0"/>
              <a:t>nsemb</a:t>
            </a:r>
            <a:r>
              <a:rPr lang="en-US" dirty="0"/>
              <a:t>les are better</a:t>
            </a:r>
          </a:p>
          <a:p>
            <a:pPr lvl="1"/>
            <a:r>
              <a:rPr lang="en-US" dirty="0"/>
              <a:t>than either by itself</a:t>
            </a:r>
          </a:p>
          <a:p>
            <a:r>
              <a:rPr lang="en-US" sz="2800" dirty="0"/>
              <a:t>Text is most helpful</a:t>
            </a:r>
          </a:p>
          <a:p>
            <a:pPr lvl="1"/>
            <a:r>
              <a:rPr lang="en-US" dirty="0"/>
              <a:t>when links are not working well</a:t>
            </a:r>
          </a:p>
          <a:p>
            <a:pPr lvl="1"/>
            <a:r>
              <a:rPr lang="en-US" dirty="0"/>
              <a:t>i.e., long-term forecasting</a:t>
            </a:r>
          </a:p>
          <a:p>
            <a:endParaRPr lang="en-US" dirty="0"/>
          </a:p>
        </p:txBody>
      </p:sp>
      <p:pic>
        <p:nvPicPr>
          <p:cNvPr id="7" name="Google Shape;169;p28">
            <a:extLst>
              <a:ext uri="{FF2B5EF4-FFF2-40B4-BE49-F238E27FC236}">
                <a16:creationId xmlns:a16="http://schemas.microsoft.com/office/drawing/2014/main" id="{6367F341-9B00-BFEE-BFFE-6E8EFA0D999D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6414" y="1825626"/>
            <a:ext cx="642968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CF57331C-1FE9-DD7E-A1D9-8FA5025E2352}"/>
              </a:ext>
            </a:extLst>
          </p:cNvPr>
          <p:cNvSpPr/>
          <p:nvPr/>
        </p:nvSpPr>
        <p:spPr>
          <a:xfrm>
            <a:off x="7573618" y="2713382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A191237-E7CA-AE09-4173-E87C212E8468}"/>
              </a:ext>
            </a:extLst>
          </p:cNvPr>
          <p:cNvSpPr/>
          <p:nvPr/>
        </p:nvSpPr>
        <p:spPr>
          <a:xfrm rot="12905759">
            <a:off x="11678014" y="2088254"/>
            <a:ext cx="484632" cy="655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2B0B42D4-215E-6256-C2DB-B7F3A662F1E3}"/>
              </a:ext>
            </a:extLst>
          </p:cNvPr>
          <p:cNvSpPr/>
          <p:nvPr/>
        </p:nvSpPr>
        <p:spPr>
          <a:xfrm rot="2772318">
            <a:off x="8328461" y="4445173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More than Word Overlap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79"/>
          <a:stretch/>
        </p:blipFill>
        <p:spPr>
          <a:xfrm>
            <a:off x="9892861" y="37420"/>
            <a:ext cx="2299139" cy="234859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6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(for Final Presentation on YouTube)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</a:t>
            </a:r>
          </a:p>
          <a:p>
            <a:pPr lvl="1"/>
            <a:r>
              <a:rPr lang="en-US" dirty="0"/>
              <a:t>Random Walks (Peter) – 10 min</a:t>
            </a:r>
          </a:p>
          <a:p>
            <a:pPr lvl="1"/>
            <a:r>
              <a:rPr lang="en-US" dirty="0"/>
              <a:t>Local Citation Prediction (Peter) – 10 min</a:t>
            </a:r>
          </a:p>
          <a:p>
            <a:pPr lvl="1"/>
            <a:r>
              <a:rPr lang="en-US" dirty="0"/>
              <a:t>Time prediction (Melissa) – 15 min</a:t>
            </a:r>
          </a:p>
          <a:p>
            <a:pPr lvl="1"/>
            <a:r>
              <a:rPr lang="en-US" dirty="0"/>
              <a:t>GNNs (Sandeep, Hui) – 15 min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4D5AE67-71ED-6F5E-1B18-4E40A5E4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093" y="4541717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4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4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00F190B2-E45E-86AA-48BD-2E1B3896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49" y="1253331"/>
            <a:ext cx="7025151" cy="52081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5408186" y="3857391"/>
            <a:ext cx="1681976" cy="1289642"/>
          </a:xfrm>
          <a:prstGeom prst="wedgeRoundRectCallout">
            <a:avLst>
              <a:gd name="adj1" fmla="val -294839"/>
              <a:gd name="adj2" fmla="val -2248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5564777" y="3164921"/>
            <a:ext cx="1577582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9A11814-5DAB-D565-131A-4A07A54B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559" y="4505744"/>
            <a:ext cx="2299139" cy="2979683"/>
          </a:xfrm>
          <a:prstGeom prst="rect">
            <a:avLst/>
          </a:prstGeom>
        </p:spPr>
      </p:pic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E2E57E16-4208-9E25-E2C8-925B0F9D356D}"/>
              </a:ext>
            </a:extLst>
          </p:cNvPr>
          <p:cNvSpPr/>
          <p:nvPr/>
        </p:nvSpPr>
        <p:spPr>
          <a:xfrm>
            <a:off x="2572524" y="2857156"/>
            <a:ext cx="1491476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YouTube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0"/>
            <a:ext cx="2599026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Web Page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4276857-6B8F-9611-DD83-00F4B4E4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392" y="5573470"/>
            <a:ext cx="1334195" cy="17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More than Word Overlap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Better Together: </a:t>
            </a:r>
          </a:p>
          <a:p>
            <a:pPr lvl="2"/>
            <a:r>
              <a:rPr lang="en-US" dirty="0"/>
              <a:t>Text (word overlap) + </a:t>
            </a:r>
          </a:p>
          <a:p>
            <a:pPr lvl="2"/>
            <a:r>
              <a:rPr lang="en-US" dirty="0"/>
              <a:t>Context (citations)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351A68A1-4FA7-F1B1-5B84-12AC494AB4E9}"/>
              </a:ext>
            </a:extLst>
          </p:cNvPr>
          <p:cNvSpPr/>
          <p:nvPr/>
        </p:nvSpPr>
        <p:spPr>
          <a:xfrm>
            <a:off x="9272469" y="2635814"/>
            <a:ext cx="1526519" cy="1104913"/>
          </a:xfrm>
          <a:prstGeom prst="wedgeRoundRectCallout">
            <a:avLst>
              <a:gd name="adj1" fmla="val -89029"/>
              <a:gd name="adj2" fmla="val 2117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Dups: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Not Good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0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062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31201</TotalTime>
  <Words>1089</Words>
  <Application>Microsoft Macintosh PowerPoint</Application>
  <PresentationFormat>Widescreen</PresentationFormat>
  <Paragraphs>245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Lato</vt:lpstr>
      <vt:lpstr>Merriweather</vt:lpstr>
      <vt:lpstr>Roboto</vt:lpstr>
      <vt:lpstr>Yantramanav</vt:lpstr>
      <vt:lpstr>Office Theme</vt:lpstr>
      <vt:lpstr>Better Together:  Text + Context</vt:lpstr>
      <vt:lpstr>Recommendation: More than Word Overlap</vt:lpstr>
      <vt:lpstr>Agenda (for Final Presentation on YouTube)</vt:lpstr>
      <vt:lpstr>Semantic Scholar (S2): Significant Effort    (slide from Dan Weld)</vt:lpstr>
      <vt:lpstr>https://github.com/kwchurch/JSALT_Better_Together </vt:lpstr>
      <vt:lpstr>Web Page</vt:lpstr>
      <vt:lpstr>Query: ``DeepWalk: Online Learning of…’’</vt:lpstr>
      <vt:lpstr>Recommendation: More than Word Overlap</vt:lpstr>
      <vt:lpstr>Better Together: Text (Titles, Abstracts, Body); Context (Citations)</vt:lpstr>
      <vt:lpstr>Deliverables</vt:lpstr>
      <vt:lpstr>Opportunity: More Realistic Benchmarks</vt:lpstr>
      <vt:lpstr>Realities (Dirty): Missing Values</vt:lpstr>
      <vt:lpstr>Metcalfe’s Law (Network Effects)</vt:lpstr>
      <vt:lpstr>Better-Together Conjectures</vt:lpstr>
      <vt:lpstr>Opportunities</vt:lpstr>
      <vt:lpstr>PowerPoint Presentation</vt:lpstr>
      <vt:lpstr>It's tough to make predictions, especially about the future ― Yogi Berra</vt:lpstr>
      <vt:lpstr>Assign 200M papers to 100 bins (by time)</vt:lpstr>
      <vt:lpstr>Better Together Observations</vt:lpstr>
      <vt:lpstr>Conclusion: 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158</cp:revision>
  <dcterms:created xsi:type="dcterms:W3CDTF">2023-06-05T19:42:53Z</dcterms:created>
  <dcterms:modified xsi:type="dcterms:W3CDTF">2023-08-07T20:38:59Z</dcterms:modified>
</cp:coreProperties>
</file>